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703" r:id="rId5"/>
    <p:sldMasterId id="2147483687" r:id="rId6"/>
  </p:sldMasterIdLst>
  <p:notesMasterIdLst>
    <p:notesMasterId r:id="rId31"/>
  </p:notesMasterIdLst>
  <p:handoutMasterIdLst>
    <p:handoutMasterId r:id="rId32"/>
  </p:handoutMasterIdLst>
  <p:sldIdLst>
    <p:sldId id="610" r:id="rId7"/>
    <p:sldId id="584" r:id="rId8"/>
    <p:sldId id="638" r:id="rId9"/>
    <p:sldId id="618" r:id="rId10"/>
    <p:sldId id="619" r:id="rId11"/>
    <p:sldId id="620" r:id="rId12"/>
    <p:sldId id="634" r:id="rId13"/>
    <p:sldId id="635" r:id="rId14"/>
    <p:sldId id="621" r:id="rId15"/>
    <p:sldId id="622" r:id="rId16"/>
    <p:sldId id="623" r:id="rId17"/>
    <p:sldId id="624" r:id="rId18"/>
    <p:sldId id="625" r:id="rId19"/>
    <p:sldId id="626" r:id="rId20"/>
    <p:sldId id="627" r:id="rId21"/>
    <p:sldId id="629" r:id="rId22"/>
    <p:sldId id="644" r:id="rId23"/>
    <p:sldId id="639" r:id="rId24"/>
    <p:sldId id="643" r:id="rId25"/>
    <p:sldId id="645" r:id="rId26"/>
    <p:sldId id="628" r:id="rId27"/>
    <p:sldId id="630" r:id="rId28"/>
    <p:sldId id="631" r:id="rId29"/>
    <p:sldId id="63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F5F0EE-B7D5-4801-4EA9-060BAB76011E}" name="Vashnee Naidoo" initials="VN" userId="S::vashneen@cmh.co.za::1af75cfd-06ec-4189-b787-4ab3132f54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0000"/>
    <a:srgbClr val="000000"/>
    <a:srgbClr val="F8F8F8"/>
    <a:srgbClr val="FFFFFF"/>
    <a:srgbClr val="EAEAEA"/>
    <a:srgbClr val="E10000"/>
    <a:srgbClr val="D20000"/>
    <a:srgbClr val="C80000"/>
    <a:srgbClr val="CC33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CDC91-F4E7-4736-B27F-EDDA240CF41C}" v="65" dt="2024-05-08T12:41:03.3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0804" autoAdjust="0"/>
  </p:normalViewPr>
  <p:slideViewPr>
    <p:cSldViewPr>
      <p:cViewPr varScale="1">
        <p:scale>
          <a:sx n="103" d="100"/>
          <a:sy n="103" d="100"/>
        </p:scale>
        <p:origin x="20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4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53937007874015E-2"/>
          <c:y val="0.12504280319949115"/>
          <c:w val="0.88373804326423733"/>
          <c:h val="0.7675578306720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'[CMH GROUP - ANALYST PRESENTATION GRAPHS 2024.xlsx]2024 INFO'!$C$100</c:f>
              <c:strCache>
                <c:ptCount val="1"/>
                <c:pt idx="0">
                  <c:v>Operating Margin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93560504449074E-3"/>
                  <c:y val="-0.2967480624633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D4-4554-B31B-B1729EF50593}"/>
                </c:ext>
              </c:extLst>
            </c:dLbl>
            <c:dLbl>
              <c:idx val="1"/>
              <c:layout>
                <c:manualLayout>
                  <c:x val="-5.1880681513347855E-3"/>
                  <c:y val="-0.30487814636647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D4-4554-B31B-B1729EF50593}"/>
                </c:ext>
              </c:extLst>
            </c:dLbl>
            <c:dLbl>
              <c:idx val="2"/>
              <c:layout>
                <c:manualLayout>
                  <c:x val="-1.2681797868718163E-16"/>
                  <c:y val="-0.28048789465715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D4-4554-B31B-B1729EF50593}"/>
                </c:ext>
              </c:extLst>
            </c:dLbl>
            <c:dLbl>
              <c:idx val="3"/>
              <c:layout>
                <c:manualLayout>
                  <c:x val="0"/>
                  <c:y val="-0.30487814636647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D4-4554-B31B-B1729EF50593}"/>
                </c:ext>
              </c:extLst>
            </c:dLbl>
            <c:dLbl>
              <c:idx val="4"/>
              <c:layout>
                <c:manualLayout>
                  <c:x val="-1.7293560504449074E-3"/>
                  <c:y val="-0.36178873368821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D4-4554-B31B-B1729EF50593}"/>
                </c:ext>
              </c:extLst>
            </c:dLbl>
            <c:dLbl>
              <c:idx val="5"/>
              <c:layout>
                <c:manualLayout>
                  <c:x val="0"/>
                  <c:y val="-0.40288393436448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D4-4554-B31B-B1729EF50593}"/>
                </c:ext>
              </c:extLst>
            </c:dLbl>
            <c:dLbl>
              <c:idx val="6"/>
              <c:layout>
                <c:manualLayout>
                  <c:x val="-5.055225351596894E-3"/>
                  <c:y val="-0.3776035620279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D4-4554-B31B-B1729EF50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'[CMH GROUP - ANALYST PRESENTATION GRAPHS 2024.xlsx]2024 INFO'!$D$99:$P$99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  <c:extLst/>
            </c:numRef>
          </c:cat>
          <c:val>
            <c:numRef>
              <c:f>'[CMH GROUP - ANALYST PRESENTATION GRAPHS 2024.xlsx]2024 INFO'!$D$100:$P$100</c:f>
              <c:numCache>
                <c:formatCode>0.0%</c:formatCode>
                <c:ptCount val="7"/>
                <c:pt idx="0">
                  <c:v>4.1000000000000002E-2</c:v>
                </c:pt>
                <c:pt idx="1">
                  <c:v>0.04</c:v>
                </c:pt>
                <c:pt idx="2">
                  <c:v>3.6999999999999998E-2</c:v>
                </c:pt>
                <c:pt idx="3">
                  <c:v>0.04</c:v>
                </c:pt>
                <c:pt idx="4">
                  <c:v>5.3999999999999999E-2</c:v>
                </c:pt>
                <c:pt idx="5">
                  <c:v>6.2E-2</c:v>
                </c:pt>
                <c:pt idx="6">
                  <c:v>6.0999999999999999E-2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2ED4-4554-B31B-B1729EF50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622744"/>
        <c:axId val="234621432"/>
      </c:barChart>
      <c:catAx>
        <c:axId val="23462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21432"/>
        <c:crosses val="autoZero"/>
        <c:auto val="1"/>
        <c:lblAlgn val="ctr"/>
        <c:lblOffset val="100"/>
        <c:noMultiLvlLbl val="0"/>
      </c:catAx>
      <c:valAx>
        <c:axId val="234621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2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'[CMH GROUP - ANALYST PRESENTATION GRAPHS 2024.xlsx]2023 INFO'!$C$78</c:f>
              <c:strCache>
                <c:ptCount val="1"/>
                <c:pt idx="0">
                  <c:v>Cash resources (R'million)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'[CMH GROUP - ANALYST PRESENTATION GRAPHS 2024.xlsx]2023 INFO'!$F$77:$L$77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'[CMH GROUP - ANALYST PRESENTATION GRAPHS 2024.xlsx]2023 INFO'!$F$78:$L$78</c:f>
              <c:numCache>
                <c:formatCode>General</c:formatCode>
                <c:ptCount val="7"/>
                <c:pt idx="0">
                  <c:v>373</c:v>
                </c:pt>
                <c:pt idx="1">
                  <c:v>676</c:v>
                </c:pt>
                <c:pt idx="2">
                  <c:v>660</c:v>
                </c:pt>
                <c:pt idx="3">
                  <c:v>755</c:v>
                </c:pt>
                <c:pt idx="4">
                  <c:v>818</c:v>
                </c:pt>
                <c:pt idx="5">
                  <c:v>762</c:v>
                </c:pt>
                <c:pt idx="6">
                  <c:v>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0-4B68-AF56-5DF4C4F0B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582872"/>
        <c:axId val="506581232"/>
      </c:barChart>
      <c:catAx>
        <c:axId val="50658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581232"/>
        <c:crosses val="autoZero"/>
        <c:auto val="1"/>
        <c:lblAlgn val="ctr"/>
        <c:lblOffset val="100"/>
        <c:noMultiLvlLbl val="0"/>
      </c:catAx>
      <c:valAx>
        <c:axId val="50658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58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'[CMH GROUP - ANALYST PRESENTATION GRAPHS 2024.xlsx]2023 INFO'!$C$193</c:f>
              <c:strCache>
                <c:ptCount val="1"/>
                <c:pt idx="0">
                  <c:v>Industrial Sales ('000 units) - calender year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27-44F8-AFB0-DF7B10A836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'[CMH GROUP - ANALYST PRESENTATION GRAPHS 2024.xlsx]2023 INFO'!$D$192:$AA$192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  <c:extLst/>
            </c:numRef>
          </c:cat>
          <c:val>
            <c:numRef>
              <c:f>'[CMH GROUP - ANALYST PRESENTATION GRAPHS 2024.xlsx]2023 INFO'!$D$193:$AA$193</c:f>
              <c:numCache>
                <c:formatCode>0</c:formatCode>
                <c:ptCount val="6"/>
                <c:pt idx="0">
                  <c:v>508</c:v>
                </c:pt>
                <c:pt idx="1">
                  <c:v>357</c:v>
                </c:pt>
                <c:pt idx="2" formatCode="General">
                  <c:v>438</c:v>
                </c:pt>
                <c:pt idx="3">
                  <c:v>499</c:v>
                </c:pt>
                <c:pt idx="4">
                  <c:v>499</c:v>
                </c:pt>
                <c:pt idx="5">
                  <c:v>514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B27-44F8-AFB0-DF7B10A836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1862560"/>
        <c:axId val="731860264"/>
      </c:barChart>
      <c:catAx>
        <c:axId val="7318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860264"/>
        <c:crosses val="autoZero"/>
        <c:auto val="1"/>
        <c:lblAlgn val="ctr"/>
        <c:lblOffset val="100"/>
        <c:noMultiLvlLbl val="0"/>
      </c:catAx>
      <c:valAx>
        <c:axId val="73186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862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7093511738579"/>
          <c:y val="0.15944780746253273"/>
          <c:w val="0.75094591603356864"/>
          <c:h val="0.72987941472317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'[CMH GROUP - ANALYST PRESENTATION GRAPHS 2024.xlsx]2024 INFO'!$D$227:$D$228</c:f>
              <c:strCache>
                <c:ptCount val="2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'[CMH GROUP - ANALYST PRESENTATION GRAPHS 2024.xlsx]2024 INFO'!$C$232:$C$246</c:f>
              <c:strCache>
                <c:ptCount val="15"/>
                <c:pt idx="0">
                  <c:v>Volvo </c:v>
                </c:pt>
                <c:pt idx="1">
                  <c:v>Mahindra</c:v>
                </c:pt>
                <c:pt idx="2">
                  <c:v>Jaguar/Land Rover</c:v>
                </c:pt>
                <c:pt idx="3">
                  <c:v>Stellantis</c:v>
                </c:pt>
                <c:pt idx="4">
                  <c:v>Mitsubishi</c:v>
                </c:pt>
                <c:pt idx="5">
                  <c:v>Renault </c:v>
                </c:pt>
                <c:pt idx="6">
                  <c:v>Mazda</c:v>
                </c:pt>
                <c:pt idx="7">
                  <c:v>Isuzu</c:v>
                </c:pt>
                <c:pt idx="8">
                  <c:v>Chery</c:v>
                </c:pt>
                <c:pt idx="9">
                  <c:v>Honda</c:v>
                </c:pt>
                <c:pt idx="10">
                  <c:v>Haval</c:v>
                </c:pt>
                <c:pt idx="11">
                  <c:v>Toyota</c:v>
                </c:pt>
                <c:pt idx="12">
                  <c:v>Nissan </c:v>
                </c:pt>
                <c:pt idx="13">
                  <c:v>Ford</c:v>
                </c:pt>
                <c:pt idx="14">
                  <c:v>Suzuki</c:v>
                </c:pt>
              </c:strCache>
            </c:strRef>
          </c:cat>
          <c:val>
            <c:numRef>
              <c:f>'[CMH GROUP - ANALYST PRESENTATION GRAPHS 2024.xlsx]2024 INFO'!$D$232:$D$246</c:f>
              <c:numCache>
                <c:formatCode>0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6</c:v>
                </c:pt>
                <c:pt idx="12">
                  <c:v>18</c:v>
                </c:pt>
                <c:pt idx="13">
                  <c:v>15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4-4813-B9A8-F5F3480A58D8}"/>
            </c:ext>
          </c:extLst>
        </c:ser>
        <c:ser>
          <c:idx val="1"/>
          <c:order val="1"/>
          <c:tx>
            <c:strRef>
              <c:f>'[CMH GROUP - ANALYST PRESENTATION GRAPHS 2024.xlsx]2024 INFO'!$E$227:$E$228</c:f>
              <c:strCache>
                <c:ptCount val="2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'[CMH GROUP - ANALYST PRESENTATION GRAPHS 2024.xlsx]2024 INFO'!$C$232:$C$246</c:f>
              <c:strCache>
                <c:ptCount val="15"/>
                <c:pt idx="0">
                  <c:v>Volvo </c:v>
                </c:pt>
                <c:pt idx="1">
                  <c:v>Mahindra</c:v>
                </c:pt>
                <c:pt idx="2">
                  <c:v>Jaguar/Land Rover</c:v>
                </c:pt>
                <c:pt idx="3">
                  <c:v>Stellantis</c:v>
                </c:pt>
                <c:pt idx="4">
                  <c:v>Mitsubishi</c:v>
                </c:pt>
                <c:pt idx="5">
                  <c:v>Renault </c:v>
                </c:pt>
                <c:pt idx="6">
                  <c:v>Mazda</c:v>
                </c:pt>
                <c:pt idx="7">
                  <c:v>Isuzu</c:v>
                </c:pt>
                <c:pt idx="8">
                  <c:v>Chery</c:v>
                </c:pt>
                <c:pt idx="9">
                  <c:v>Honda</c:v>
                </c:pt>
                <c:pt idx="10">
                  <c:v>Haval</c:v>
                </c:pt>
                <c:pt idx="11">
                  <c:v>Toyota</c:v>
                </c:pt>
                <c:pt idx="12">
                  <c:v>Nissan </c:v>
                </c:pt>
                <c:pt idx="13">
                  <c:v>Ford</c:v>
                </c:pt>
                <c:pt idx="14">
                  <c:v>Suzuki</c:v>
                </c:pt>
              </c:strCache>
            </c:strRef>
          </c:cat>
          <c:val>
            <c:numRef>
              <c:f>'[CMH GROUP - ANALYST PRESENTATION GRAPHS 2024.xlsx]2024 INFO'!$E$232:$E$246</c:f>
              <c:numCache>
                <c:formatCode>0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15</c:v>
                </c:pt>
                <c:pt idx="13">
                  <c:v>17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4-4813-B9A8-F5F3480A5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9760520"/>
        <c:axId val="789760848"/>
      </c:barChart>
      <c:catAx>
        <c:axId val="789760520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760848"/>
        <c:crosses val="autoZero"/>
        <c:auto val="1"/>
        <c:lblAlgn val="ctr"/>
        <c:lblOffset val="100"/>
        <c:noMultiLvlLbl val="0"/>
      </c:catAx>
      <c:valAx>
        <c:axId val="78976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2024</a:t>
                </a:r>
              </a:p>
            </c:rich>
          </c:tx>
          <c:layout>
            <c:manualLayout>
              <c:xMode val="edge"/>
              <c:yMode val="edge"/>
              <c:x val="0.46847901446223555"/>
              <c:y val="0.93762519114130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76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3478231229685932"/>
          <c:y val="0.92969055840848724"/>
          <c:w val="0.14205880427169232"/>
          <c:h val="6.6304106031720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2"/>
            <a:ext cx="30383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98" y="2"/>
            <a:ext cx="30383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" y="8830095"/>
            <a:ext cx="30383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98" y="8830095"/>
            <a:ext cx="30383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A90FDB-6E41-4831-9C86-4064A8B6C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0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2"/>
            <a:ext cx="30383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98" y="2"/>
            <a:ext cx="30383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49" y="4415795"/>
            <a:ext cx="5607318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0095"/>
            <a:ext cx="30383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98" y="8830095"/>
            <a:ext cx="30383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4" tIns="45743" rIns="91484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F3D0661-6B02-452E-982B-3DEAB43F1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09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28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5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4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6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68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66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6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0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78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28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0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32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4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D0661-6B02-452E-982B-3DEAB43F10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52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5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2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3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0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3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D0661-6B02-452E-982B-3DEAB43F10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6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A70B-957F-400E-97A8-82A5A452F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3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7083-0254-4F3C-A927-E44E17797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4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F578-4746-42F3-9976-F726CF9CB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0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1FB6-2BFA-4824-BB42-5EB9F3492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4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01AB-138B-4255-B025-B1F67CF64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BEE6-5D87-42E7-B043-6F03A5E4C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4C2-A480-4316-B447-AD525FD00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02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8EC0C-03E5-463D-B512-6245D4B760E0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08/05/2024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3E00-B47A-4B56-9B5A-B2AD8423ACA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3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252A-A1FA-4164-9376-BBC8C8958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24263-97B6-4B2A-8C0A-D58D6A75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2614-056A-427C-9A82-2136144C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BBF4-0402-4A11-BBDC-5DA7995C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6C0A7-6E02-4E94-BE0D-710E3173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740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73B0-8E7A-4EFB-97CE-22914517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A54DF-95A8-4576-8AB4-0D8AE4F58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65F1-B834-487F-814D-226D51D2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EB135-BBD4-40FE-A94A-B497948B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14509-A855-4F99-8381-23934E7D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816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9B53-5507-4441-9832-E861F4A2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6A9D9-EE4D-46EC-85E3-C9C71187A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37305-8B69-49C3-B758-5B64F6B8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D3B44-0D1B-42C4-9CCE-F0A4ABE6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349DD-2F84-460F-BD89-46C0E8E8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21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6E20-2808-47EC-BD3A-351F3A725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97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9C38-9F8D-41EF-B8C6-2C2440C3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8966-483D-47DB-939C-76888A359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135A2-6E3E-4B20-8691-D8144EB0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1E08A-5F4D-44D5-82AF-D20CC7D3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97F98-08C6-44A9-A1E3-85C39E73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12D94-2599-45E2-9554-B2692AD7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8708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B5BE-857E-4C9F-B496-E98068BC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7D2D0-AA43-406E-9BC4-83D73F71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CE378-CB05-4F2B-89C1-E6B78830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CB76A-1E15-47F0-AAB1-4054CF6CC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73EE7-094B-4206-8A07-1B7E9FD34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1898F-BCB8-4A09-8A84-30C039A7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6A671-F289-44A6-8A18-69E40DE7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66B5A-85B2-4F82-8407-DB5A2AEE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235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0B6E-00EC-470E-BD42-44B9E393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E5441-F173-4134-917C-65013CC8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7FE03-E66B-43C2-B45F-3158C007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DD178-F0D3-4EFF-A970-DA6F7495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9224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BA70B-41A1-4249-9068-F6571F23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1CAEC-21D8-4CB2-BB07-C7763CF0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5C7BF-1913-43E6-BB48-349FF47B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033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23D8-02A2-43F7-AA37-0AEAA933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E843-6D8B-48DE-BDF6-F9EFEE12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FB6B0-8557-486D-B9BE-714A5444B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5DC7C-CE86-414A-B5DD-52A83BF2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DDE52-D750-4DEC-98E4-75B2F529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B4838-8EB9-4E64-A706-6E0F0FD3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0218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29CD-88E9-488F-8112-EA0EE6B3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DD2E3-80CF-43BB-A2E7-C8A46CA84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765C0-693B-42A0-A1FC-6551FA70D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51A10-FCB4-4791-A49D-A6880D03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48120-0D5C-4044-A3B8-95C431CC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03D3-5648-4ECF-9440-1CB89D7C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0504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1016-22EB-4FC5-B76C-B440A992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49398-7EE6-4013-A7D4-6BB00C826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E11F1-81F9-49BE-A78E-CC699387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2E331-D35A-46E6-AD73-7DB34437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ACCF3-D57C-4948-BE6B-D941DF7C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231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63DA0-1795-47A4-8DBD-C4FD7FC37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A4631-5DCF-4802-BB20-E55107BB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0015-DA85-4F7F-B7E1-89247AC5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888E-61FB-4BA0-A725-758BD7A3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BD4BD-67E6-412F-B0FC-786A4177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400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853-0488-4312-A141-D1CEDD43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B0685-F3A3-41D6-BAC9-1CC5A8DD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2C36A-480A-48B3-AA65-6AD7EBA4E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4E5F7-A21C-4EFE-BD20-CEDE4936A6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B829-608F-4C25-BCC0-D26873EE3C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71C1-DFF7-4913-BCFE-8D82FC48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E6CD4-9138-46D7-AD27-03FE4E68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66D8B-EF50-4120-BABD-0B458D2BA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4E5F7-A21C-4EFE-BD20-CEDE4936A6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93C7-47B8-4068-ADFD-4FD6105E62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0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F1BD-E96D-4C93-BC26-BE3D71AB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40EF-7AE7-45F6-A4A2-35C335A2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DF986-B8E5-403B-84C3-5426770C1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4E5F7-A21C-4EFE-BD20-CEDE4936A6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C11E8-C483-440B-9B6A-33B5CA6D4A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2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2396-1898-4DDA-92C1-05322674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83EAE-1A48-481C-A2C7-D8B92E5F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D5F89-4204-4E03-B4B1-C5750A8E2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4E5F7-A21C-4EFE-BD20-CEDE4936A6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A68D0-6FFA-49C0-A69D-65FE08CE9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5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A543-63EC-46CA-8EF4-7FB17F64E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7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6A57-F906-45DC-8F9E-07B5CA699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5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00F0-DD0D-4276-BE85-1D53A6973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2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14E5F7-A21C-4EFE-BD20-CEDE4936A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02" r:id="rId3"/>
    <p:sldLayoutId id="2147483701" r:id="rId4"/>
    <p:sldLayoutId id="2147483700" r:id="rId5"/>
    <p:sldLayoutId id="2147483699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8EC0C-03E5-463D-B512-6245D4B760E0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08/05/2024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3E00-B47A-4B56-9B5A-B2AD8423ACA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5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F3AD5-A328-44E4-ADE3-C19907C3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CF1C2-DFE4-4FE1-8E34-2B44D2C05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62718-75AB-41C7-A776-26FB5993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E660-0954-441F-8E32-B85962D6DD12}" type="datetimeFigureOut">
              <a:rPr lang="en-ZA" smtClean="0"/>
              <a:t>08/05/2024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B1094-443F-48A2-9A88-D60222158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99A0-870D-4E72-9AC8-63C5C21ED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62B8-3BF5-47EB-9C98-661A05223B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65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5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7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on a road&#10;&#10;Description automatically generated">
            <a:extLst>
              <a:ext uri="{FF2B5EF4-FFF2-40B4-BE49-F238E27FC236}">
                <a16:creationId xmlns:a16="http://schemas.microsoft.com/office/drawing/2014/main" id="{5E6DE4DC-807D-E65D-8050-0668D407F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85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  <a:endParaRPr lang="en-ZA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7D5C3CD-7A16-5A39-3913-049ACC48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81844"/>
            <a:ext cx="583346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/>
              </a:rPr>
              <a:t>CMH SHARES TRADED</a:t>
            </a:r>
            <a:endParaRPr lang="en-US" sz="1500" b="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3981BE-1263-4237-2F81-28BF09677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35665"/>
              </p:ext>
            </p:extLst>
          </p:nvPr>
        </p:nvGraphicFramePr>
        <p:xfrm>
          <a:off x="233517" y="1772816"/>
          <a:ext cx="8712461" cy="4025787"/>
        </p:xfrm>
        <a:graphic>
          <a:graphicData uri="http://schemas.openxmlformats.org/drawingml/2006/table">
            <a:tbl>
              <a:tblPr/>
              <a:tblGrid>
                <a:gridCol w="3086524">
                  <a:extLst>
                    <a:ext uri="{9D8B030D-6E8A-4147-A177-3AD203B41FA5}">
                      <a16:colId xmlns:a16="http://schemas.microsoft.com/office/drawing/2014/main" val="3666782685"/>
                    </a:ext>
                  </a:extLst>
                </a:gridCol>
                <a:gridCol w="2363926">
                  <a:extLst>
                    <a:ext uri="{9D8B030D-6E8A-4147-A177-3AD203B41FA5}">
                      <a16:colId xmlns:a16="http://schemas.microsoft.com/office/drawing/2014/main" val="75161139"/>
                    </a:ext>
                  </a:extLst>
                </a:gridCol>
                <a:gridCol w="640015">
                  <a:extLst>
                    <a:ext uri="{9D8B030D-6E8A-4147-A177-3AD203B41FA5}">
                      <a16:colId xmlns:a16="http://schemas.microsoft.com/office/drawing/2014/main" val="4178426822"/>
                    </a:ext>
                  </a:extLst>
                </a:gridCol>
                <a:gridCol w="640015">
                  <a:extLst>
                    <a:ext uri="{9D8B030D-6E8A-4147-A177-3AD203B41FA5}">
                      <a16:colId xmlns:a16="http://schemas.microsoft.com/office/drawing/2014/main" val="4161013410"/>
                    </a:ext>
                  </a:extLst>
                </a:gridCol>
                <a:gridCol w="640015">
                  <a:extLst>
                    <a:ext uri="{9D8B030D-6E8A-4147-A177-3AD203B41FA5}">
                      <a16:colId xmlns:a16="http://schemas.microsoft.com/office/drawing/2014/main" val="1845992450"/>
                    </a:ext>
                  </a:extLst>
                </a:gridCol>
                <a:gridCol w="670983">
                  <a:extLst>
                    <a:ext uri="{9D8B030D-6E8A-4147-A177-3AD203B41FA5}">
                      <a16:colId xmlns:a16="http://schemas.microsoft.com/office/drawing/2014/main" val="3453843338"/>
                    </a:ext>
                  </a:extLst>
                </a:gridCol>
                <a:gridCol w="670983">
                  <a:extLst>
                    <a:ext uri="{9D8B030D-6E8A-4147-A177-3AD203B41FA5}">
                      <a16:colId xmlns:a16="http://schemas.microsoft.com/office/drawing/2014/main" val="779514145"/>
                    </a:ext>
                  </a:extLst>
                </a:gridCol>
              </a:tblGrid>
              <a:tr h="205437"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677942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42476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Volume of shares traded ('000)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7,307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59824"/>
                  </a:ext>
                </a:extLst>
              </a:tr>
              <a:tr h="406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 of shares traded (R'000)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203,057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277,718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283,365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909987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611977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price per share traded (cents)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2,779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573399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103773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Year-end market price (cents)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206168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654374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 capitalisation (R million)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1,982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2406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09086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Year-end price : earnings ratio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17863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303918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Year-end dividend yield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353671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934725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"Free-float" shares ('000)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42,055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16921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645085"/>
                  </a:ext>
                </a:extLst>
              </a:tr>
              <a:tr h="2054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"Free-float"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052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667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85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  <a:endParaRPr lang="en-ZA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1368C25-949D-C059-EA48-4B6B32F02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53" y="231031"/>
            <a:ext cx="545278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/>
              </a:rPr>
              <a:t>SEGMENT PROFIT CONTRIBUTION</a:t>
            </a:r>
            <a:endParaRPr lang="en-US" sz="1500" b="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E15354-167F-8466-A07E-27EA91DB4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01231"/>
              </p:ext>
            </p:extLst>
          </p:nvPr>
        </p:nvGraphicFramePr>
        <p:xfrm>
          <a:off x="611560" y="2215498"/>
          <a:ext cx="7848873" cy="3369141"/>
        </p:xfrm>
        <a:graphic>
          <a:graphicData uri="http://schemas.openxmlformats.org/drawingml/2006/table">
            <a:tbl>
              <a:tblPr/>
              <a:tblGrid>
                <a:gridCol w="3737404">
                  <a:extLst>
                    <a:ext uri="{9D8B030D-6E8A-4147-A177-3AD203B41FA5}">
                      <a16:colId xmlns:a16="http://schemas.microsoft.com/office/drawing/2014/main" val="1184436527"/>
                    </a:ext>
                  </a:extLst>
                </a:gridCol>
                <a:gridCol w="295044">
                  <a:extLst>
                    <a:ext uri="{9D8B030D-6E8A-4147-A177-3AD203B41FA5}">
                      <a16:colId xmlns:a16="http://schemas.microsoft.com/office/drawing/2014/main" val="3164749154"/>
                    </a:ext>
                  </a:extLst>
                </a:gridCol>
                <a:gridCol w="532053">
                  <a:extLst>
                    <a:ext uri="{9D8B030D-6E8A-4147-A177-3AD203B41FA5}">
                      <a16:colId xmlns:a16="http://schemas.microsoft.com/office/drawing/2014/main" val="3842065514"/>
                    </a:ext>
                  </a:extLst>
                </a:gridCol>
                <a:gridCol w="801697">
                  <a:extLst>
                    <a:ext uri="{9D8B030D-6E8A-4147-A177-3AD203B41FA5}">
                      <a16:colId xmlns:a16="http://schemas.microsoft.com/office/drawing/2014/main" val="2598637664"/>
                    </a:ext>
                  </a:extLst>
                </a:gridCol>
                <a:gridCol w="840489">
                  <a:extLst>
                    <a:ext uri="{9D8B030D-6E8A-4147-A177-3AD203B41FA5}">
                      <a16:colId xmlns:a16="http://schemas.microsoft.com/office/drawing/2014/main" val="3180873091"/>
                    </a:ext>
                  </a:extLst>
                </a:gridCol>
                <a:gridCol w="840489">
                  <a:extLst>
                    <a:ext uri="{9D8B030D-6E8A-4147-A177-3AD203B41FA5}">
                      <a16:colId xmlns:a16="http://schemas.microsoft.com/office/drawing/2014/main" val="325465321"/>
                    </a:ext>
                  </a:extLst>
                </a:gridCol>
                <a:gridCol w="801697">
                  <a:extLst>
                    <a:ext uri="{9D8B030D-6E8A-4147-A177-3AD203B41FA5}">
                      <a16:colId xmlns:a16="http://schemas.microsoft.com/office/drawing/2014/main" val="2498708632"/>
                    </a:ext>
                  </a:extLst>
                </a:gridCol>
              </a:tblGrid>
              <a:tr h="287307"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547146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272689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 hire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7119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28371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otor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retail / distribution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510831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078072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42070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446467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Corporate services  / 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9875"/>
                  </a:ext>
                </a:extLst>
              </a:tr>
              <a:tr h="287307">
                <a:tc>
                  <a:txBody>
                    <a:bodyPr/>
                    <a:lstStyle/>
                    <a:p>
                      <a:pPr algn="l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19444"/>
                  </a:ext>
                </a:extLst>
              </a:tr>
              <a:tr h="297215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41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50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43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  <a:endParaRPr lang="en-ZA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E6ED8B8-01C3-F636-2E6B-234378D97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59560"/>
            <a:ext cx="525658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MOTOR RETAIL /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A975B-06A5-1E21-C04D-A15DC36BED36}"/>
              </a:ext>
            </a:extLst>
          </p:cNvPr>
          <p:cNvSpPr txBox="1"/>
          <p:nvPr/>
        </p:nvSpPr>
        <p:spPr>
          <a:xfrm>
            <a:off x="222348" y="2168438"/>
            <a:ext cx="4853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Segment profit before taxation</a:t>
            </a:r>
            <a:endParaRPr lang="en-ZA" sz="1400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D322891-2DCA-7B18-55D7-C981793D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55343"/>
              </p:ext>
            </p:extLst>
          </p:nvPr>
        </p:nvGraphicFramePr>
        <p:xfrm>
          <a:off x="3031665" y="142412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351361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701781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34702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686833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26417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69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98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187,565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273,789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336,069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202,437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150,049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83837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7DAF2-2981-235F-C890-AFB870DBA500}"/>
              </a:ext>
            </a:extLst>
          </p:cNvPr>
          <p:cNvCxnSpPr>
            <a:cxnSpLocks/>
          </p:cNvCxnSpPr>
          <p:nvPr/>
        </p:nvCxnSpPr>
        <p:spPr>
          <a:xfrm>
            <a:off x="3311096" y="2554941"/>
            <a:ext cx="58165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3847CE-28B6-7F94-C4DD-B0F9963A99A6}"/>
              </a:ext>
            </a:extLst>
          </p:cNvPr>
          <p:cNvSpPr txBox="1"/>
          <p:nvPr/>
        </p:nvSpPr>
        <p:spPr>
          <a:xfrm>
            <a:off x="395536" y="335699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INDUSTRY NEW VEHICLE SALES – CALENDAR YEAR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market (passenger &amp; light commercial) 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share moves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Chery  +54% - off a low base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Ford    +16% - strong light commercial range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Toyota  + 9% - recovery after the floods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Mazda  -30% - pricing and supply problems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Nissan  -13% - discontinued light commercial models/pricing problems</a:t>
            </a:r>
          </a:p>
          <a:p>
            <a:pPr marL="742950" lvl="1" indent="-285750">
              <a:buFontTx/>
              <a:buChar char="-"/>
            </a:pPr>
            <a:r>
              <a:rPr lang="en-US" dirty="0" err="1"/>
              <a:t>Haval</a:t>
            </a:r>
            <a:r>
              <a:rPr lang="en-US" dirty="0"/>
              <a:t>    -11% - lost market share to Chery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CF4EE5-FAEE-AA77-26A1-197DFE860D03}"/>
              </a:ext>
            </a:extLst>
          </p:cNvPr>
          <p:cNvCxnSpPr>
            <a:cxnSpLocks/>
          </p:cNvCxnSpPr>
          <p:nvPr/>
        </p:nvCxnSpPr>
        <p:spPr>
          <a:xfrm>
            <a:off x="3311096" y="2636912"/>
            <a:ext cx="58165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5"/>
            <a:ext cx="9252520" cy="6876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12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F41F5D6-0C02-914C-D562-1B520586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39528"/>
            <a:ext cx="629218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/>
              </a:rPr>
              <a:t>INDUSTRY NEW VEHICLE SALES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3E3584F-0936-C762-6234-47B376E13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14" y="539388"/>
            <a:ext cx="541661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b="1" dirty="0">
                <a:solidFill>
                  <a:schemeClr val="bg1"/>
                </a:solidFill>
                <a:latin typeface="Arial"/>
              </a:rPr>
              <a:t>SALES (‘000 UNITS) - CALENDAR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D2DC6-9D5F-965D-9F8B-C886F3418FA0}"/>
              </a:ext>
            </a:extLst>
          </p:cNvPr>
          <p:cNvSpPr txBox="1"/>
          <p:nvPr/>
        </p:nvSpPr>
        <p:spPr>
          <a:xfrm>
            <a:off x="7435695" y="1340768"/>
            <a:ext cx="160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PROJECTED</a:t>
            </a:r>
            <a:endParaRPr lang="en-ZA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248CF7F-BB40-4DA0-9F13-F51447A63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842517"/>
              </p:ext>
            </p:extLst>
          </p:nvPr>
        </p:nvGraphicFramePr>
        <p:xfrm>
          <a:off x="251520" y="1710100"/>
          <a:ext cx="8813309" cy="476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024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1610"/>
            <a:ext cx="9252520" cy="6876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</a:t>
            </a:r>
            <a:endParaRPr lang="en-ZA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BDFAACB-B1AB-1062-3711-13AFC707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94" y="116632"/>
            <a:ext cx="61926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/>
              </a:rPr>
              <a:t>SEGMENT ANALYSIS – RETAIL MOTOR </a:t>
            </a:r>
            <a:endParaRPr lang="en-US" sz="13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2F39CC6-6E11-B2E1-3761-D9B7642DE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15" y="589638"/>
            <a:ext cx="619265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b="1" dirty="0">
                <a:solidFill>
                  <a:schemeClr val="bg1"/>
                </a:solidFill>
                <a:latin typeface="Arial"/>
              </a:rPr>
              <a:t> GROUP NEW UNIT SALES BY MANUFACTURER (%)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DA0ED7-6EA7-43EC-A45B-408935A19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018154"/>
              </p:ext>
            </p:extLst>
          </p:nvPr>
        </p:nvGraphicFramePr>
        <p:xfrm>
          <a:off x="24660" y="1432710"/>
          <a:ext cx="9094680" cy="399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139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5"/>
            <a:ext cx="9252520" cy="6876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</a:t>
            </a:r>
            <a:endParaRPr lang="en-ZA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E11DAB4-B9A2-D070-1F55-DA6657734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59560"/>
            <a:ext cx="576064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MOTOR RETAIL /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375DE-9300-504B-A041-7D3EF860CBB0}"/>
              </a:ext>
            </a:extLst>
          </p:cNvPr>
          <p:cNvSpPr txBox="1"/>
          <p:nvPr/>
        </p:nvSpPr>
        <p:spPr>
          <a:xfrm>
            <a:off x="395536" y="1286817"/>
            <a:ext cx="8280920" cy="528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During financial year</a:t>
            </a:r>
            <a:endParaRPr lang="en-ZA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national sales </a:t>
            </a:r>
            <a:r>
              <a:rPr lang="en-US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 1.2% - passenger down 5.7%, light commercial up 10.8%</a:t>
            </a:r>
            <a:endParaRPr lang="en-ZA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CMH sales </a:t>
            </a:r>
            <a:r>
              <a:rPr lang="en-US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 1.9%</a:t>
            </a:r>
            <a:endParaRPr lang="en-ZA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Vehicle sales</a:t>
            </a:r>
            <a:r>
              <a:rPr lang="en-US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n-lt"/>
                <a:cs typeface="Times New Roman" panose="02020603050405020304" pitchFamily="18" charset="0"/>
              </a:rPr>
              <a:t>continued gross overstocking at manufacturer level</a:t>
            </a:r>
            <a:endParaRPr lang="en-ZA" sz="1600" kern="100" dirty="0"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n-lt"/>
                <a:cs typeface="Times New Roman" panose="02020603050405020304" pitchFamily="18" charset="0"/>
              </a:rPr>
              <a:t>pressure on dealers to increase sales and inventory levels </a:t>
            </a:r>
            <a:endParaRPr lang="en-ZA" sz="1600" kern="100" dirty="0"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n-lt"/>
                <a:cs typeface="Times New Roman" panose="02020603050405020304" pitchFamily="18" charset="0"/>
              </a:rPr>
              <a:t>heavy discounting, low margins, depressed trade-in values</a:t>
            </a:r>
            <a:endParaRPr lang="en-ZA" sz="1600" kern="100" dirty="0"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n-lt"/>
                <a:cs typeface="Times New Roman" panose="02020603050405020304" pitchFamily="18" charset="0"/>
              </a:rPr>
              <a:t>hail damage to 10 000 vehicles – repaired and discounted in the market</a:t>
            </a:r>
            <a:endParaRPr lang="en-ZA" sz="1600" kern="100" dirty="0"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n-lt"/>
                <a:cs typeface="Times New Roman" panose="02020603050405020304" pitchFamily="18" charset="0"/>
              </a:rPr>
              <a:t>high interest rates exacerbate customer affordability crisis</a:t>
            </a:r>
            <a:endParaRPr lang="en-ZA" sz="1600" kern="100" dirty="0"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n-lt"/>
                <a:cs typeface="Times New Roman" panose="02020603050405020304" pitchFamily="18" charset="0"/>
              </a:rPr>
              <a:t>used vehicle values fluctuated widely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n-lt"/>
                <a:cs typeface="Times New Roman" panose="02020603050405020304" pitchFamily="18" charset="0"/>
              </a:rPr>
              <a:t>focus on reduced inventory and faster rotation</a:t>
            </a:r>
            <a:r>
              <a:rPr lang="en-US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and service </a:t>
            </a:r>
            <a:endParaRPr kumimoji="0" lang="en-ZA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shortage of critical parts persists, affects customer satisfaction</a:t>
            </a:r>
            <a:endParaRPr kumimoji="0" lang="en-ZA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new brands is increasing, but not yet at optimum level</a:t>
            </a:r>
            <a:endParaRPr kumimoji="0" lang="en-ZA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ZA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5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85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</a:t>
            </a:r>
            <a:endParaRPr lang="en-ZA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E11DAB4-B9A2-D070-1F55-DA6657734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59560"/>
            <a:ext cx="576064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MOTOR RETAIL /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375DE-9300-504B-A041-7D3EF860CBB0}"/>
              </a:ext>
            </a:extLst>
          </p:cNvPr>
          <p:cNvSpPr txBox="1"/>
          <p:nvPr/>
        </p:nvSpPr>
        <p:spPr>
          <a:xfrm>
            <a:off x="339019" y="1029872"/>
            <a:ext cx="8501458" cy="6115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Mandarin Parts Distributors </a:t>
            </a:r>
            <a:endParaRPr lang="en-ZA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steady year, supply affected by </a:t>
            </a:r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harbour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disruptions and inefficiencies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 up 20% </a:t>
            </a:r>
            <a:endParaRPr lang="en-Z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independent franchisees </a:t>
            </a:r>
            <a:endParaRPr lang="en-Z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 vehicles </a:t>
            </a:r>
            <a:endParaRPr lang="en-ZA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imported from Malaysia </a:t>
            </a:r>
            <a:endParaRPr lang="en-ZA" sz="16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sales below anticipated level</a:t>
            </a:r>
            <a:endParaRPr lang="en-ZA" sz="16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ZA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favourably rated after test drives, few warranty claims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 has been competitively repriced </a:t>
            </a:r>
            <a:endParaRPr lang="en-Z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Foton</a:t>
            </a:r>
            <a:r>
              <a:rPr lang="en-US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ehicles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CMH appointed importer and distributor of Foton range of light commercial vehicles and taxis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 err="1">
                <a:latin typeface="Arial" panose="020B0604020202020204" pitchFamily="34" charset="0"/>
                <a:cs typeface="Times New Roman" panose="02020603050405020304" pitchFamily="18" charset="0"/>
              </a:rPr>
              <a:t>multifranchised</a:t>
            </a: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with Mazda, Honda and Nissan dealerships to complement their product offering where light commercial models have been discontinued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dealer network established – 43 outlets including 5 medium-sized motor retail groups (11 CMH)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number 1 light commercial brand in China, also available as EVs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the three traditional light commercial brands in our market have been significantly repriced, leaving a ‘gap’ for a competitively priced offering with full specifications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all models are priced most competitively in their class</a:t>
            </a:r>
          </a:p>
          <a:p>
            <a:pPr lvl="1">
              <a:lnSpc>
                <a:spcPct val="107000"/>
              </a:lnSpc>
            </a:pPr>
            <a:endParaRPr lang="en-US" sz="16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8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143C1-C5EB-F991-8839-4B043C7CF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9373"/>
            <a:ext cx="9252520" cy="6869928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D745D040-8551-57D4-B5D0-21FE82CC5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" y="165032"/>
            <a:ext cx="2045398" cy="68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9D769-E457-791C-C858-D0695C79CE50}"/>
              </a:ext>
            </a:extLst>
          </p:cNvPr>
          <p:cNvSpPr txBox="1"/>
          <p:nvPr/>
        </p:nvSpPr>
        <p:spPr>
          <a:xfrm>
            <a:off x="241442" y="1446967"/>
            <a:ext cx="6743700" cy="34624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/>
              </a:rPr>
              <a:t>Timeline and Range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D67E1D-1879-C057-FF3E-E8406B807746}"/>
              </a:ext>
            </a:extLst>
          </p:cNvPr>
          <p:cNvSpPr txBox="1"/>
          <p:nvPr/>
        </p:nvSpPr>
        <p:spPr>
          <a:xfrm>
            <a:off x="932004" y="33962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494D3A-5F66-1133-CE64-184176D3349A}"/>
              </a:ext>
            </a:extLst>
          </p:cNvPr>
          <p:cNvSpPr txBox="1"/>
          <p:nvPr/>
        </p:nvSpPr>
        <p:spPr>
          <a:xfrm>
            <a:off x="4263846" y="338621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B4FC6-C6E0-B0F1-9F5B-4D6B5E2630A8}"/>
              </a:ext>
            </a:extLst>
          </p:cNvPr>
          <p:cNvSpPr txBox="1"/>
          <p:nvPr/>
        </p:nvSpPr>
        <p:spPr>
          <a:xfrm>
            <a:off x="7162005" y="3392967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6708C-A930-A454-7E20-920C81F2A3D0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5CDCD-757F-4042-1FC3-07573A47B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17218"/>
            <a:ext cx="8820472" cy="282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1F09F-BD55-6BF8-DE27-8F0AE56C4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5" y="2495394"/>
            <a:ext cx="1319455" cy="7354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88D777-83A4-655B-9EC4-0A85C1A94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53364"/>
            <a:ext cx="9540552" cy="11512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D7DD392-3787-BA13-22DE-465B848484AD}"/>
              </a:ext>
            </a:extLst>
          </p:cNvPr>
          <p:cNvSpPr txBox="1"/>
          <p:nvPr/>
        </p:nvSpPr>
        <p:spPr>
          <a:xfrm>
            <a:off x="547443" y="3250226"/>
            <a:ext cx="1025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JUN202</a:t>
            </a:r>
            <a:r>
              <a:rPr lang="en-ZA" sz="1600" b="1" dirty="0">
                <a:solidFill>
                  <a:prstClr val="white"/>
                </a:solidFill>
                <a:latin typeface="Aptos" panose="02110004020202020204"/>
              </a:rPr>
              <a:t>4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26F44C-8E0A-96EF-3C0F-922D2754111C}"/>
              </a:ext>
            </a:extLst>
          </p:cNvPr>
          <p:cNvSpPr txBox="1"/>
          <p:nvPr/>
        </p:nvSpPr>
        <p:spPr>
          <a:xfrm>
            <a:off x="6114010" y="3259671"/>
            <a:ext cx="110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b="1" dirty="0">
                <a:solidFill>
                  <a:prstClr val="white"/>
                </a:solidFill>
                <a:latin typeface="Aptos" panose="02110004020202020204"/>
              </a:rPr>
              <a:t>NOV2024</a:t>
            </a:r>
            <a:endParaRPr lang="en-ZA" b="1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DE86AF-BE60-E64C-DE3E-ED31AE810F97}"/>
              </a:ext>
            </a:extLst>
          </p:cNvPr>
          <p:cNvSpPr txBox="1"/>
          <p:nvPr/>
        </p:nvSpPr>
        <p:spPr>
          <a:xfrm>
            <a:off x="7518209" y="3244183"/>
            <a:ext cx="102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b="1" dirty="0">
                <a:solidFill>
                  <a:prstClr val="white"/>
                </a:solidFill>
                <a:latin typeface="Aptos" panose="02110004020202020204"/>
              </a:rPr>
              <a:t>MAY2025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40EA42-CB10-D753-0F7A-BE81E6D8C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3" y="3801880"/>
            <a:ext cx="1268078" cy="853514"/>
          </a:xfrm>
          <a:prstGeom prst="rect">
            <a:avLst/>
          </a:prstGeom>
        </p:spPr>
      </p:pic>
      <p:pic>
        <p:nvPicPr>
          <p:cNvPr id="45" name="图片 514450758">
            <a:extLst>
              <a:ext uri="{FF2B5EF4-FFF2-40B4-BE49-F238E27FC236}">
                <a16:creationId xmlns:a16="http://schemas.microsoft.com/office/drawing/2014/main" id="{7375FD35-8C04-CB0F-0091-37F9A54EC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" y="4634953"/>
            <a:ext cx="1355961" cy="2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03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" y="8531"/>
            <a:ext cx="9252520" cy="6869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</a:t>
            </a:r>
            <a:endParaRPr lang="en-ZA" sz="1200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EB7DF21-1062-668C-4242-18F650651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" y="165032"/>
            <a:ext cx="2045398" cy="6881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489602-4079-A431-4F10-68CEAD199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60" y="1268760"/>
            <a:ext cx="8496944" cy="5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" y="8531"/>
            <a:ext cx="9252520" cy="6869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18</a:t>
            </a:r>
            <a:endParaRPr lang="en-ZA" sz="1200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EB7DF21-1062-668C-4242-18F650651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" y="165032"/>
            <a:ext cx="2045398" cy="6881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BA2CB1-96D7-7E5A-34D1-5DD3356B1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179233"/>
            <a:ext cx="79928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76" y="8530"/>
            <a:ext cx="9252520" cy="6849469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3498" y="298580"/>
            <a:ext cx="538665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FINANCIAL HIGHLIGHTS 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en-ZA" sz="1200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F08CD39-196D-4473-A26E-295D1AA3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91" y="1342179"/>
            <a:ext cx="871378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b="1" dirty="0"/>
              <a:t>GROUP FINANCIAL HIGHLIGHTS FOR THE YEAR ENDED 29 FEBRUARY 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183C98-DD8C-9508-C588-1EA0A507F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10628"/>
              </p:ext>
            </p:extLst>
          </p:nvPr>
        </p:nvGraphicFramePr>
        <p:xfrm>
          <a:off x="827584" y="2293445"/>
          <a:ext cx="7092788" cy="3602433"/>
        </p:xfrm>
        <a:graphic>
          <a:graphicData uri="http://schemas.openxmlformats.org/drawingml/2006/table">
            <a:tbl>
              <a:tblPr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3204356">
                  <a:extLst>
                    <a:ext uri="{9D8B030D-6E8A-4147-A177-3AD203B41FA5}">
                      <a16:colId xmlns:a16="http://schemas.microsoft.com/office/drawing/2014/main" val="328521191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96626128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6563186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2304176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4129128126"/>
                    </a:ext>
                  </a:extLst>
                </a:gridCol>
              </a:tblGrid>
              <a:tr h="48744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2024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586137"/>
                  </a:ext>
                </a:extLst>
              </a:tr>
              <a:tr h="220661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66486"/>
                  </a:ext>
                </a:extLst>
              </a:tr>
              <a:tr h="21641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assets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(R’000)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5,185,446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4,976,881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4.2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066017"/>
                  </a:ext>
                </a:extLst>
              </a:tr>
              <a:tr h="21641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Cash resources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(R’000)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815,105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761,876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09179"/>
                  </a:ext>
                </a:extLst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 asset value per share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(cents)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1,828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1,690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65892"/>
                  </a:ext>
                </a:extLst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(R’000)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12,839,564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12,434,375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724983"/>
                  </a:ext>
                </a:extLst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Operating profit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(R’000)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781,164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773,412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68871"/>
                  </a:ext>
                </a:extLst>
              </a:tr>
              <a:tr h="26041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Operating profit to revenue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(%)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    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    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184766"/>
                  </a:ext>
                </a:extLst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profit and comprehensive income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(R’000)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408,484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443,461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420102"/>
                  </a:ext>
                </a:extLst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Return on shareholders’ funds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(%)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 31.0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  37.3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-16.9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60271"/>
                  </a:ext>
                </a:extLst>
              </a:tr>
              <a:tr h="22162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Basic earnings per share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(cents)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546.1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592.8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3810"/>
                  </a:ext>
                </a:extLst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Headline earnings per share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(cents)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541.8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617.1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-12.2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014397"/>
                  </a:ext>
                </a:extLst>
              </a:tr>
              <a:tr h="284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Dividends paid per share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(cents)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386.0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393.0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499135"/>
                  </a:ext>
                </a:extLst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Dividend declared – payable June 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(cents)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220.0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240.0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510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06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" y="8531"/>
            <a:ext cx="9252520" cy="6869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</a:t>
            </a:r>
            <a:endParaRPr lang="en-ZA" sz="1200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EB7DF21-1062-668C-4242-18F650651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" y="165032"/>
            <a:ext cx="2045398" cy="688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C9FE97-87DF-5C46-2361-DFD0847A8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29" y="1268760"/>
            <a:ext cx="8264546" cy="50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2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85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</a:t>
            </a:r>
            <a:endParaRPr lang="en-ZA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2851477-066E-12FC-006B-93625EBA3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59560"/>
            <a:ext cx="367322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CAR HIRE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2A18E3E8-C71D-9F65-56A7-09E639225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82872"/>
              </p:ext>
            </p:extLst>
          </p:nvPr>
        </p:nvGraphicFramePr>
        <p:xfrm>
          <a:off x="3018408" y="1460129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351361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701781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34702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686833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26417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69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98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80,385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268,587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115,945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-5,103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45,178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83837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06D348-D1A0-119B-036A-37ADE1209999}"/>
              </a:ext>
            </a:extLst>
          </p:cNvPr>
          <p:cNvCxnSpPr>
            <a:cxnSpLocks/>
          </p:cNvCxnSpPr>
          <p:nvPr/>
        </p:nvCxnSpPr>
        <p:spPr>
          <a:xfrm>
            <a:off x="3311096" y="2564904"/>
            <a:ext cx="5803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19A76D-C4DB-A798-12A5-FC1411E5A574}"/>
              </a:ext>
            </a:extLst>
          </p:cNvPr>
          <p:cNvSpPr txBox="1"/>
          <p:nvPr/>
        </p:nvSpPr>
        <p:spPr>
          <a:xfrm>
            <a:off x="251520" y="2208738"/>
            <a:ext cx="4853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Segment profit before taxation</a:t>
            </a:r>
            <a:endParaRPr lang="en-ZA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EF1B73-9B04-C23C-C73A-E6C32CE6A147}"/>
              </a:ext>
            </a:extLst>
          </p:cNvPr>
          <p:cNvCxnSpPr>
            <a:cxnSpLocks/>
          </p:cNvCxnSpPr>
          <p:nvPr/>
        </p:nvCxnSpPr>
        <p:spPr>
          <a:xfrm>
            <a:off x="3311096" y="2636912"/>
            <a:ext cx="5832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EEFC88-5FBD-6B9D-E65A-5D0CE263C9E8}"/>
              </a:ext>
            </a:extLst>
          </p:cNvPr>
          <p:cNvSpPr txBox="1"/>
          <p:nvPr/>
        </p:nvSpPr>
        <p:spPr>
          <a:xfrm>
            <a:off x="395536" y="3208403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boosted by touris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m and corporate travel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alliance with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FlySafair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mutually beneficial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</a:rPr>
              <a:t>insurance r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eplacement market steady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daily hire rate down 3%</a:t>
            </a:r>
          </a:p>
          <a:p>
            <a:pPr lvl="0"/>
            <a:r>
              <a:rPr lang="en-ZA" sz="1800" dirty="0">
                <a:effectLst/>
                <a:latin typeface="+mj-lt"/>
                <a:ea typeface="Calibri" panose="020F0502020204030204" pitchFamily="34" charset="0"/>
              </a:rPr>
              <a:t>    - increased competition </a:t>
            </a:r>
          </a:p>
          <a:p>
            <a:pPr lvl="0"/>
            <a:r>
              <a:rPr lang="en-ZA" dirty="0">
                <a:latin typeface="+mj-lt"/>
                <a:ea typeface="Calibri" panose="020F0502020204030204" pitchFamily="34" charset="0"/>
              </a:rPr>
              <a:t>    - higher mix of lower value fleet vehicles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fleet holding costs volatile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    - manufacturer oversupply created buying opportunities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  - pricing and </a:t>
            </a:r>
            <a:r>
              <a:rPr lang="en-US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interest rates remain a negative factor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forward </a:t>
            </a:r>
            <a:r>
              <a:rPr lang="en-US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book positive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lvl="0"/>
            <a:endParaRPr lang="en-ZA" sz="18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83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5"/>
            <a:ext cx="9252520" cy="6876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21</a:t>
            </a:r>
            <a:endParaRPr lang="en-Z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65DF7-3575-9227-1A83-66CF541CF186}"/>
              </a:ext>
            </a:extLst>
          </p:cNvPr>
          <p:cNvSpPr/>
          <p:nvPr/>
        </p:nvSpPr>
        <p:spPr>
          <a:xfrm>
            <a:off x="215516" y="3408443"/>
            <a:ext cx="9433048" cy="193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Relates to finance JVs and insurance underwriting 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level of financeable business generated 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interest rate margin 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kern="100" dirty="0">
                <a:latin typeface="Arial" panose="020B0604020202020204" pitchFamily="34" charset="0"/>
                <a:cs typeface="Times New Roman" panose="02020603050405020304" pitchFamily="18" charset="0"/>
              </a:rPr>
              <a:t>Insurance cells recorded flat revenue and lower claims, profit up 25%</a:t>
            </a:r>
          </a:p>
          <a:p>
            <a:pPr marL="800100" lvl="1" eaLnBrk="1" hangingPunct="1">
              <a:buSzPct val="75000"/>
            </a:pPr>
            <a:endParaRPr lang="en-US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DE0BC450-C61A-C4B0-1A13-3BAABAEA5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25281"/>
              </p:ext>
            </p:extLst>
          </p:nvPr>
        </p:nvGraphicFramePr>
        <p:xfrm>
          <a:off x="3031665" y="142412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351361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701781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34702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686833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26417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69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98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3,244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73,046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56,159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28,046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44,637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8383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E5FC01-71EA-E4B3-FA04-1BB8A63F2CCE}"/>
              </a:ext>
            </a:extLst>
          </p:cNvPr>
          <p:cNvSpPr txBox="1"/>
          <p:nvPr/>
        </p:nvSpPr>
        <p:spPr>
          <a:xfrm>
            <a:off x="225964" y="2133669"/>
            <a:ext cx="4853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Segment profit before taxation</a:t>
            </a:r>
            <a:endParaRPr lang="en-ZA" sz="1400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31A2127E-3B35-6096-E682-B6AA7617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98942"/>
            <a:ext cx="367322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FINANCIAL SEVICES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8907EC-AF5F-2FC9-1B3B-739EEED70DCC}"/>
              </a:ext>
            </a:extLst>
          </p:cNvPr>
          <p:cNvCxnSpPr>
            <a:cxnSpLocks/>
          </p:cNvCxnSpPr>
          <p:nvPr/>
        </p:nvCxnSpPr>
        <p:spPr>
          <a:xfrm>
            <a:off x="3311096" y="2636912"/>
            <a:ext cx="5832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74E7D9-B876-4FA6-9A7B-83361FAED983}"/>
              </a:ext>
            </a:extLst>
          </p:cNvPr>
          <p:cNvCxnSpPr>
            <a:cxnSpLocks/>
          </p:cNvCxnSpPr>
          <p:nvPr/>
        </p:nvCxnSpPr>
        <p:spPr>
          <a:xfrm>
            <a:off x="3311096" y="2536645"/>
            <a:ext cx="5832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8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69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</a:t>
            </a:r>
            <a:endParaRPr lang="en-ZA" sz="1200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31A2127E-3B35-6096-E682-B6AA7617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98942"/>
            <a:ext cx="367322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PROSPECTS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C4ABF-15FF-8577-F8B5-CD2E0FFA6C12}"/>
              </a:ext>
            </a:extLst>
          </p:cNvPr>
          <p:cNvSpPr txBox="1"/>
          <p:nvPr/>
        </p:nvSpPr>
        <p:spPr>
          <a:xfrm>
            <a:off x="242064" y="1086932"/>
            <a:ext cx="8578408" cy="634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year ahead </a:t>
            </a:r>
            <a:r>
              <a:rPr lang="en-U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will be characterized by uncertainty </a:t>
            </a:r>
            <a:endParaRPr lang="en-ZA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elections, with various possible outcomes</a:t>
            </a:r>
            <a:endParaRPr lang="en-ZA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expected interest rate cuts have been pushed back</a:t>
            </a:r>
            <a:r>
              <a:rPr lang="en-U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load-shedding forecasts unreliable </a:t>
            </a:r>
            <a:r>
              <a:rPr lang="en-U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modest economic growth will not reverse the unemployment dilemma </a:t>
            </a:r>
            <a:endParaRPr lang="en-ZA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NAAMSA pins its expectations for 2024 on a reversal of the interest rate trend and an easing in inflation  </a:t>
            </a:r>
            <a:endParaRPr lang="en-ZA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 hire leases at airports still not addressed 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The CMH Group has strong credentials and is well positioned to exploit whatever opportunities arise </a:t>
            </a:r>
            <a:endParaRPr kumimoji="0" lang="en-ZA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defTabSz="914400" eaLnBrk="1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diverse range of motor retail products - mix </a:t>
            </a:r>
            <a:r>
              <a:rPr lang="en-US" kern="100" dirty="0" err="1">
                <a:latin typeface="+mn-lt"/>
                <a:cs typeface="Times New Roman" panose="02020603050405020304" pitchFamily="18" charset="0"/>
              </a:rPr>
              <a:t>favours</a:t>
            </a:r>
            <a:r>
              <a:rPr lang="en-US" kern="100" dirty="0">
                <a:latin typeface="+mn-lt"/>
                <a:cs typeface="Times New Roman" panose="02020603050405020304" pitchFamily="18" charset="0"/>
              </a:rPr>
              <a:t> the lower-priced volume models </a:t>
            </a:r>
          </a:p>
          <a:p>
            <a:pPr marL="742950" marR="0" lvl="1" indent="-285750" defTabSz="914400" eaLnBrk="1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expected success of the Foton project </a:t>
            </a:r>
          </a:p>
          <a:p>
            <a:pPr marL="742950" marR="0" lvl="1" indent="-285750" defTabSz="914400" eaLnBrk="1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car hire business mix is well balanced and stable </a:t>
            </a:r>
          </a:p>
          <a:p>
            <a:pPr marL="742950" marR="0" lvl="1" indent="-285750" defTabSz="914400" eaLnBrk="1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both tourism and corporate markets expect growth, but competition will intensify </a:t>
            </a:r>
          </a:p>
          <a:p>
            <a:pPr marL="742950" marR="0" lvl="1" indent="-285750" defTabSz="914400" eaLnBrk="1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strong, experienced management team </a:t>
            </a:r>
          </a:p>
          <a:p>
            <a:pPr marL="742950" marR="0" lvl="1" indent="-285750" defTabSz="914400" eaLnBrk="1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sound, conservative and liquid balance sheet</a:t>
            </a:r>
          </a:p>
          <a:p>
            <a:pPr marR="0" lvl="1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3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advertisement with a car on the road&#10;&#10;Description automatically generated">
            <a:extLst>
              <a:ext uri="{FF2B5EF4-FFF2-40B4-BE49-F238E27FC236}">
                <a16:creationId xmlns:a16="http://schemas.microsoft.com/office/drawing/2014/main" id="{C6FA2521-A158-07D3-6C47-3900B1439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5"/>
            <a:ext cx="9252520" cy="6876853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3498" y="298580"/>
            <a:ext cx="538665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MACRO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CFC9D-6E46-9052-92E5-60C948FC99C8}"/>
              </a:ext>
            </a:extLst>
          </p:cNvPr>
          <p:cNvSpPr txBox="1"/>
          <p:nvPr/>
        </p:nvSpPr>
        <p:spPr>
          <a:xfrm>
            <a:off x="556346" y="1484784"/>
            <a:ext cx="6038850" cy="455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Challenging economic environment </a:t>
            </a:r>
            <a:endParaRPr kumimoji="0" lang="en-ZA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 high interest rates 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	 -   prime rate    	- May 2023 – 11.75%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	- highest in 14 years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weak currency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fuel price increases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worsening power cuts 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poor governance 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political instability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two wars in progress 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On the positive side 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 increase in tourism/business travel</a:t>
            </a:r>
            <a:endParaRPr kumimoji="0" lang="en-ZA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30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5"/>
            <a:ext cx="9252520" cy="6876853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3498" y="298580"/>
            <a:ext cx="538665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OVERVIEW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endParaRPr lang="en-ZA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CFC9D-6E46-9052-92E5-60C948FC99C8}"/>
              </a:ext>
            </a:extLst>
          </p:cNvPr>
          <p:cNvSpPr txBox="1"/>
          <p:nvPr/>
        </p:nvSpPr>
        <p:spPr>
          <a:xfrm>
            <a:off x="553498" y="1196752"/>
            <a:ext cx="7488832" cy="6043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Revenue increase driven by vehicle price increases,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offset by marginally lower volumes. Also Land Rover change to ‘agency’ model.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Gross p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rofit margin improved from 19.3% to 19.7%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higher retail motor margins during first 6 months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higher car hire mix </a:t>
            </a:r>
            <a:endParaRPr lang="en-US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Selling and administration expenses contained at 8.9% increase, with employee costs up 3.2%</a:t>
            </a: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Finance costs were the differentiator 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kern="1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- on a similar inventory and car hire fleet asset base, finance costs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1800" kern="100" dirty="0">
                <a:solidFill>
                  <a:prstClr val="black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kern="1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have increased as follows: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1800" kern="100" dirty="0">
                <a:solidFill>
                  <a:prstClr val="black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R124 105 – 2022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kern="1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R192 764 – 2023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1800" kern="100" dirty="0">
                <a:solidFill>
                  <a:prstClr val="black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- R280 013 – 2024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The tax rate was down from 28.5% to 26.7%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ZA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3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8538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3498" y="298580"/>
            <a:ext cx="538665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OVERVIEW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endParaRPr lang="en-ZA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CFC9D-6E46-9052-92E5-60C948FC99C8}"/>
              </a:ext>
            </a:extLst>
          </p:cNvPr>
          <p:cNvSpPr txBox="1"/>
          <p:nvPr/>
        </p:nvSpPr>
        <p:spPr>
          <a:xfrm>
            <a:off x="611560" y="1484784"/>
            <a:ext cx="7488832" cy="3558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 return on shareholders’ funds – 31%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sound balance sheet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cash flow generation</a:t>
            </a:r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R815 million at year end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ividend proposed – 220 cents vs </a:t>
            </a:r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cents </a:t>
            </a:r>
            <a:endParaRPr lang="en-Z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 b="1" kern="1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4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885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endParaRPr lang="en-ZA" sz="12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774DB44-DADD-2DC1-8958-930E15B3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4163"/>
            <a:ext cx="46085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GROUP INCOME STATEMENT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ECB75D-CEFF-06DC-686A-E59B36CE3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34922"/>
              </p:ext>
            </p:extLst>
          </p:nvPr>
        </p:nvGraphicFramePr>
        <p:xfrm>
          <a:off x="1315819" y="1252843"/>
          <a:ext cx="7416824" cy="4265980"/>
        </p:xfrm>
        <a:graphic>
          <a:graphicData uri="http://schemas.openxmlformats.org/drawingml/2006/table">
            <a:tbl>
              <a:tblPr/>
              <a:tblGrid>
                <a:gridCol w="3591657">
                  <a:extLst>
                    <a:ext uri="{9D8B030D-6E8A-4147-A177-3AD203B41FA5}">
                      <a16:colId xmlns:a16="http://schemas.microsoft.com/office/drawing/2014/main" val="1461274242"/>
                    </a:ext>
                  </a:extLst>
                </a:gridCol>
                <a:gridCol w="972414">
                  <a:extLst>
                    <a:ext uri="{9D8B030D-6E8A-4147-A177-3AD203B41FA5}">
                      <a16:colId xmlns:a16="http://schemas.microsoft.com/office/drawing/2014/main" val="839636389"/>
                    </a:ext>
                  </a:extLst>
                </a:gridCol>
                <a:gridCol w="972414">
                  <a:extLst>
                    <a:ext uri="{9D8B030D-6E8A-4147-A177-3AD203B41FA5}">
                      <a16:colId xmlns:a16="http://schemas.microsoft.com/office/drawing/2014/main" val="2496112452"/>
                    </a:ext>
                  </a:extLst>
                </a:gridCol>
                <a:gridCol w="1880339">
                  <a:extLst>
                    <a:ext uri="{9D8B030D-6E8A-4147-A177-3AD203B41FA5}">
                      <a16:colId xmlns:a16="http://schemas.microsoft.com/office/drawing/2014/main" val="2584883957"/>
                    </a:ext>
                  </a:extLst>
                </a:gridCol>
              </a:tblGrid>
              <a:tr h="2117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 INCOME STATEMENT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810491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415015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8424051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R'000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R'000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663888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2820295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12,839,564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12,434,375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7260251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-10,313,533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-10,037,459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073715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2,526,031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2,396,916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666890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profit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85196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318946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32,211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26,094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958642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Goodwill impaired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-17,671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6137969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Selling and operating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-1,777,078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-1,631,927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004065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781,164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773,412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01553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profit % (excluding goodwill w/off)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098857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274968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Finance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55,805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39,792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983488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Finance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-280,013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-192,764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362353"/>
                  </a:ext>
                </a:extLst>
              </a:tr>
              <a:tr h="4403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Profit before taxation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556,956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620,440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788852"/>
                  </a:ext>
                </a:extLst>
              </a:tr>
              <a:tr h="4403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-148,472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-176,979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189667"/>
                  </a:ext>
                </a:extLst>
              </a:tr>
              <a:tr h="4403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 rate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523967"/>
                  </a:ext>
                </a:extLst>
              </a:tr>
              <a:tr h="4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profit and comprehensive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408,484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443,461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14793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D17D4C-4257-545D-360A-3C656CF3C85B}"/>
              </a:ext>
            </a:extLst>
          </p:cNvPr>
          <p:cNvCxnSpPr>
            <a:cxnSpLocks/>
          </p:cNvCxnSpPr>
          <p:nvPr/>
        </p:nvCxnSpPr>
        <p:spPr>
          <a:xfrm>
            <a:off x="5996677" y="5518823"/>
            <a:ext cx="279319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E80225-5B33-1C51-64A9-152AA2B25EA9}"/>
              </a:ext>
            </a:extLst>
          </p:cNvPr>
          <p:cNvCxnSpPr>
            <a:cxnSpLocks/>
          </p:cNvCxnSpPr>
          <p:nvPr/>
        </p:nvCxnSpPr>
        <p:spPr>
          <a:xfrm>
            <a:off x="5986167" y="2636912"/>
            <a:ext cx="91767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F02681-F786-6D22-915C-729DDB9A4BB2}"/>
              </a:ext>
            </a:extLst>
          </p:cNvPr>
          <p:cNvCxnSpPr>
            <a:cxnSpLocks/>
          </p:cNvCxnSpPr>
          <p:nvPr/>
        </p:nvCxnSpPr>
        <p:spPr>
          <a:xfrm>
            <a:off x="7925541" y="2636912"/>
            <a:ext cx="83519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A8C611-6DD3-2CF7-8625-5C4665130DE0}"/>
              </a:ext>
            </a:extLst>
          </p:cNvPr>
          <p:cNvCxnSpPr>
            <a:cxnSpLocks/>
          </p:cNvCxnSpPr>
          <p:nvPr/>
        </p:nvCxnSpPr>
        <p:spPr>
          <a:xfrm>
            <a:off x="6084168" y="3808513"/>
            <a:ext cx="81967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AABC08-BA28-1C5F-945B-1C31632DFA57}"/>
              </a:ext>
            </a:extLst>
          </p:cNvPr>
          <p:cNvCxnSpPr>
            <a:cxnSpLocks/>
          </p:cNvCxnSpPr>
          <p:nvPr/>
        </p:nvCxnSpPr>
        <p:spPr>
          <a:xfrm>
            <a:off x="7925541" y="3800806"/>
            <a:ext cx="85274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B0821-7E89-2811-4749-01F25EC3B4F1}"/>
              </a:ext>
            </a:extLst>
          </p:cNvPr>
          <p:cNvCxnSpPr>
            <a:cxnSpLocks/>
          </p:cNvCxnSpPr>
          <p:nvPr/>
        </p:nvCxnSpPr>
        <p:spPr>
          <a:xfrm>
            <a:off x="7897449" y="4779710"/>
            <a:ext cx="88083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4BE252-961F-B24B-AE28-98C06BF247E5}"/>
              </a:ext>
            </a:extLst>
          </p:cNvPr>
          <p:cNvCxnSpPr>
            <a:cxnSpLocks/>
          </p:cNvCxnSpPr>
          <p:nvPr/>
        </p:nvCxnSpPr>
        <p:spPr>
          <a:xfrm>
            <a:off x="6084168" y="4779710"/>
            <a:ext cx="84343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346672-7A9B-A6EB-EBAD-9C41C41A4691}"/>
              </a:ext>
            </a:extLst>
          </p:cNvPr>
          <p:cNvCxnSpPr>
            <a:cxnSpLocks/>
          </p:cNvCxnSpPr>
          <p:nvPr/>
        </p:nvCxnSpPr>
        <p:spPr>
          <a:xfrm>
            <a:off x="7925541" y="5311959"/>
            <a:ext cx="85274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BA2E6-4588-707D-4CE0-FD78E8EB7143}"/>
              </a:ext>
            </a:extLst>
          </p:cNvPr>
          <p:cNvCxnSpPr>
            <a:cxnSpLocks/>
          </p:cNvCxnSpPr>
          <p:nvPr/>
        </p:nvCxnSpPr>
        <p:spPr>
          <a:xfrm>
            <a:off x="6023389" y="5311959"/>
            <a:ext cx="91186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4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2520" cy="6885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endParaRPr lang="en-ZA" sz="12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774DB44-DADD-2DC1-8958-930E15B3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4163"/>
            <a:ext cx="46085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OPERATING MARGIN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867155-C1CE-4171-A9E2-FC83F2EC87D7}"/>
              </a:ext>
            </a:extLst>
          </p:cNvPr>
          <p:cNvGraphicFramePr>
            <a:graphicFrameLocks/>
          </p:cNvGraphicFramePr>
          <p:nvPr/>
        </p:nvGraphicFramePr>
        <p:xfrm>
          <a:off x="796267" y="1906394"/>
          <a:ext cx="7551465" cy="304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495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2520" cy="6885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endParaRPr lang="en-ZA" sz="12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774DB44-DADD-2DC1-8958-930E15B3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4163"/>
            <a:ext cx="46085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CASH RESOUCES (</a:t>
            </a:r>
            <a:r>
              <a:rPr lang="en-US" sz="2400" b="1" dirty="0" err="1">
                <a:solidFill>
                  <a:schemeClr val="bg1"/>
                </a:solidFill>
              </a:rPr>
              <a:t>R’million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A7A983-0DC8-42C3-A459-ADAD03DE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005408"/>
              </p:ext>
            </p:extLst>
          </p:nvPr>
        </p:nvGraphicFramePr>
        <p:xfrm>
          <a:off x="611560" y="1789762"/>
          <a:ext cx="8208912" cy="271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2868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716F-7A09-A115-481B-693711F7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71" y="14984"/>
            <a:ext cx="9252520" cy="6843016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3498" y="298580"/>
            <a:ext cx="62507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ECONOMIC EMPOWERMENT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49F93-BAB1-43EE-A4E5-BCE0D1843041}"/>
              </a:ext>
            </a:extLst>
          </p:cNvPr>
          <p:cNvSpPr txBox="1"/>
          <p:nvPr/>
        </p:nvSpPr>
        <p:spPr>
          <a:xfrm>
            <a:off x="8820472" y="657247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  <a:endParaRPr lang="en-Z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893F48-C031-3007-6AC3-E7E21B0FD5A2}"/>
              </a:ext>
            </a:extLst>
          </p:cNvPr>
          <p:cNvSpPr/>
          <p:nvPr/>
        </p:nvSpPr>
        <p:spPr>
          <a:xfrm>
            <a:off x="-419922" y="1306399"/>
            <a:ext cx="9433048" cy="396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1" indent="-342900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Group scorecard rating - level 4</a:t>
            </a:r>
          </a:p>
          <a:p>
            <a:pPr lvl="1">
              <a:buSzPct val="75000"/>
            </a:pPr>
            <a:endParaRPr lang="en-US" dirty="0"/>
          </a:p>
          <a:p>
            <a:pPr marL="1143000" lvl="1" indent="-342900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Car Hire scorecard rating - level 2</a:t>
            </a:r>
          </a:p>
          <a:p>
            <a:pPr marL="800100" lvl="1" eaLnBrk="1" hangingPunct="1">
              <a:buSzPct val="75000"/>
              <a:buFont typeface="Wingdings" pitchFamily="2" charset="2"/>
              <a:buChar char="Ø"/>
            </a:pPr>
            <a:endParaRPr lang="en-US" dirty="0"/>
          </a:p>
          <a:p>
            <a:pPr marL="1143000" lvl="1" indent="-342900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CMH First Fleet Solutions - level 2</a:t>
            </a:r>
          </a:p>
          <a:p>
            <a:pPr marL="800100" lvl="1" eaLnBrk="1" hangingPunct="1">
              <a:buSzPct val="75000"/>
              <a:buFont typeface="Wingdings" pitchFamily="2" charset="2"/>
              <a:buChar char="Ø"/>
            </a:pPr>
            <a:endParaRPr lang="en-US" dirty="0"/>
          </a:p>
          <a:p>
            <a:pPr marL="1143000" lvl="1" indent="-342900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Both Car Hire and First Fleet have 51% black ownership qualification</a:t>
            </a:r>
          </a:p>
          <a:p>
            <a:pPr marL="571500" lvl="1" indent="0" eaLnBrk="1" hangingPunct="1">
              <a:buSzPct val="75000"/>
            </a:pPr>
            <a:endParaRPr lang="en-US" dirty="0"/>
          </a:p>
          <a:p>
            <a:pPr marL="1143000" lvl="1" indent="-342900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Group scorecard adversely affected by motor manufacturers from which the majority of procurement is sourced</a:t>
            </a:r>
          </a:p>
          <a:p>
            <a:pPr marL="800100" lvl="1" eaLnBrk="1" hangingPunct="1">
              <a:buSzPct val="75000"/>
              <a:buFont typeface="Wingdings" pitchFamily="2" charset="2"/>
              <a:buChar char="Ø"/>
            </a:pPr>
            <a:endParaRPr lang="en-US" dirty="0"/>
          </a:p>
          <a:p>
            <a:pPr marL="1143000" lvl="1" indent="-342900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Employment equity - 78% of staff are African, </a:t>
            </a:r>
            <a:r>
              <a:rPr lang="en-US" dirty="0" err="1"/>
              <a:t>Coloured</a:t>
            </a:r>
            <a:r>
              <a:rPr lang="en-US" dirty="0"/>
              <a:t>, Indian</a:t>
            </a:r>
          </a:p>
          <a:p>
            <a:pPr marL="800100" lvl="1" eaLnBrk="1" hangingPunct="1">
              <a:buSzPct val="75000"/>
            </a:pPr>
            <a:endParaRPr lang="en-US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ZA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5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1">
      <a:dk1>
        <a:sysClr val="windowText" lastClr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0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1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2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3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B260D47B53554D857B2361DA477DB2" ma:contentTypeVersion="12" ma:contentTypeDescription="Create a new document." ma:contentTypeScope="" ma:versionID="f2f19936f910d318596e5df9f8e491d2">
  <xsd:schema xmlns:xsd="http://www.w3.org/2001/XMLSchema" xmlns:xs="http://www.w3.org/2001/XMLSchema" xmlns:p="http://schemas.microsoft.com/office/2006/metadata/properties" xmlns:ns2="82f6beab-cf8d-434f-bdf0-cfd39f175f27" xmlns:ns3="9fb986bf-0a97-4013-90f1-a10a31b88903" targetNamespace="http://schemas.microsoft.com/office/2006/metadata/properties" ma:root="true" ma:fieldsID="0cff134abe7566f23468ba31e7af57a1" ns2:_="" ns3:_="">
    <xsd:import namespace="82f6beab-cf8d-434f-bdf0-cfd39f175f27"/>
    <xsd:import namespace="9fb986bf-0a97-4013-90f1-a10a31b889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6beab-cf8d-434f-bdf0-cfd39f175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986bf-0a97-4013-90f1-a10a31b8890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27545-3C1C-4EE0-A9ED-06A307AE1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6beab-cf8d-434f-bdf0-cfd39f175f27"/>
    <ds:schemaRef ds:uri="9fb986bf-0a97-4013-90f1-a10a31b88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3AEBFB-8D1B-46A5-9F8F-208A40D57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AF8A6B-C381-4A13-893C-E36716BF68B3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fb986bf-0a97-4013-90f1-a10a31b88903"/>
    <ds:schemaRef ds:uri="http://purl.org/dc/terms/"/>
    <ds:schemaRef ds:uri="http://purl.org/dc/elements/1.1/"/>
    <ds:schemaRef ds:uri="http://schemas.microsoft.com/office/infopath/2007/PartnerControls"/>
    <ds:schemaRef ds:uri="82f6beab-cf8d-434f-bdf0-cfd39f175f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1473</Words>
  <Application>Microsoft Office PowerPoint</Application>
  <PresentationFormat>On-screen Show (4:3)</PresentationFormat>
  <Paragraphs>469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Wingdings</vt:lpstr>
      <vt:lpstr>Perspective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Gavin Liebenberg</dc:creator>
  <cp:lastModifiedBy>Vashnee Naidoo</cp:lastModifiedBy>
  <cp:revision>820</cp:revision>
  <cp:lastPrinted>2024-05-08T06:28:36Z</cp:lastPrinted>
  <dcterms:created xsi:type="dcterms:W3CDTF">2008-04-15T14:04:00Z</dcterms:created>
  <dcterms:modified xsi:type="dcterms:W3CDTF">2024-05-08T12:43:11Z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0x01010041B260D47B53554D857B2361DA477DB2</vt:lpwstr>
  </property>
</Properties>
</file>